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4"/>
  </p:notesMasterIdLst>
  <p:handoutMasterIdLst>
    <p:handoutMasterId r:id="rId25"/>
  </p:handoutMasterIdLst>
  <p:sldIdLst>
    <p:sldId id="451" r:id="rId5"/>
    <p:sldId id="538" r:id="rId6"/>
    <p:sldId id="425" r:id="rId7"/>
    <p:sldId id="562" r:id="rId8"/>
    <p:sldId id="556" r:id="rId9"/>
    <p:sldId id="428" r:id="rId10"/>
    <p:sldId id="570" r:id="rId11"/>
    <p:sldId id="431" r:id="rId12"/>
    <p:sldId id="508" r:id="rId13"/>
    <p:sldId id="433" r:id="rId14"/>
    <p:sldId id="571" r:id="rId15"/>
    <p:sldId id="572" r:id="rId16"/>
    <p:sldId id="574" r:id="rId17"/>
    <p:sldId id="552" r:id="rId18"/>
    <p:sldId id="576" r:id="rId19"/>
    <p:sldId id="577" r:id="rId20"/>
    <p:sldId id="578" r:id="rId21"/>
    <p:sldId id="579" r:id="rId22"/>
    <p:sldId id="557" r:id="rId2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425"/>
          </p14:sldIdLst>
        </p14:section>
        <p14:section name="Section Opener options" id="{D3773CD4-779B-43AF-9FBD-7EF941CCFCD7}">
          <p14:sldIdLst>
            <p14:sldId id="562"/>
          </p14:sldIdLst>
        </p14:section>
        <p14:section name="Content slides" id="{0C749B40-D26C-4827-815A-EF0EDBB1F1D9}">
          <p14:sldIdLst>
            <p14:sldId id="556"/>
            <p14:sldId id="428"/>
            <p14:sldId id="570"/>
            <p14:sldId id="431"/>
            <p14:sldId id="508"/>
            <p14:sldId id="433"/>
            <p14:sldId id="571"/>
            <p14:sldId id="572"/>
            <p14:sldId id="574"/>
          </p14:sldIdLst>
        </p14:section>
        <p14:section name="Content &amp; Image" id="{41083D9C-0E78-4712-A4D2-672A810DDB9A}">
          <p14:sldIdLst>
            <p14:sldId id="552"/>
            <p14:sldId id="576"/>
            <p14:sldId id="577"/>
            <p14:sldId id="578"/>
            <p14:sldId id="579"/>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44" autoAdjust="0"/>
    <p:restoredTop sz="96215" autoAdjust="0"/>
  </p:normalViewPr>
  <p:slideViewPr>
    <p:cSldViewPr>
      <p:cViewPr varScale="1">
        <p:scale>
          <a:sx n="67" d="100"/>
          <a:sy n="67" d="100"/>
        </p:scale>
        <p:origin x="48" y="468"/>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27-07-2018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27/07/2018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206389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3357179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361680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02031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3927510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213434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3530431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8251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2.png"/><Relationship Id="rId5" Type="http://schemas.openxmlformats.org/officeDocument/2006/relationships/slideLayout" Target="../slideLayouts/slideLayout37.xml"/><Relationship Id="rId10"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1">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13" r:id="rId9"/>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228600" y="1596379"/>
            <a:ext cx="6248400" cy="2823221"/>
          </a:xfrm>
        </p:spPr>
        <p:style>
          <a:lnRef idx="2">
            <a:schemeClr val="accent2"/>
          </a:lnRef>
          <a:fillRef idx="1">
            <a:schemeClr val="lt1"/>
          </a:fillRef>
          <a:effectRef idx="0">
            <a:schemeClr val="accent2"/>
          </a:effectRef>
          <a:fontRef idx="minor">
            <a:schemeClr val="dk1"/>
          </a:fontRef>
        </p:style>
        <p:txBody>
          <a:bodyPr/>
          <a:lstStyle/>
          <a:p>
            <a:r>
              <a:rPr lang="en-US" b="1" dirty="0"/>
              <a:t>	</a:t>
            </a:r>
            <a:r>
              <a:rPr lang="en-US" b="1" dirty="0" smtClean="0"/>
              <a:t>Khishore Kumar G B</a:t>
            </a:r>
            <a:r>
              <a:rPr lang="en-US" b="1" dirty="0" smtClean="0"/>
              <a:t/>
            </a:r>
            <a:br>
              <a:rPr lang="en-US" b="1" dirty="0" smtClean="0"/>
            </a:br>
            <a:r>
              <a:rPr lang="en-US" b="1" dirty="0" smtClean="0"/>
              <a:t>     	Capgemini MIPL ,Chennai</a:t>
            </a:r>
            <a:br>
              <a:rPr lang="en-US" b="1" dirty="0" smtClean="0"/>
            </a:br>
            <a:r>
              <a:rPr lang="en-US" b="1" dirty="0" smtClean="0"/>
              <a:t>	27</a:t>
            </a:r>
            <a:r>
              <a:rPr lang="en-US" b="1" baseline="30000" dirty="0" smtClean="0"/>
              <a:t>th</a:t>
            </a:r>
            <a:r>
              <a:rPr lang="en-US" b="1" dirty="0" smtClean="0"/>
              <a:t> July 2018</a:t>
            </a:r>
            <a:r>
              <a:rPr lang="en-US" b="1" dirty="0"/>
              <a:t/>
            </a:r>
            <a:br>
              <a:rPr lang="en-US" b="1" dirty="0"/>
            </a:br>
            <a:r>
              <a:rPr lang="en-US" b="1" dirty="0" smtClean="0"/>
              <a:t/>
            </a:r>
            <a:br>
              <a:rPr lang="en-US" b="1" dirty="0" smtClean="0"/>
            </a:br>
            <a:endParaRPr lang="en-US"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60226595"/>
              </p:ext>
            </p:extLst>
          </p:nvPr>
        </p:nvGraphicFramePr>
        <p:xfrm>
          <a:off x="457200" y="228600"/>
          <a:ext cx="4876800" cy="5715000"/>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CUSTOMER</a:t>
                      </a:r>
                      <a:endParaRPr lang="en-US" sz="3600" dirty="0"/>
                    </a:p>
                  </a:txBody>
                  <a:tcPr/>
                </a:tc>
              </a:tr>
              <a:tr h="4152157">
                <a:tc>
                  <a:txBody>
                    <a:bodyPr/>
                    <a:lstStyle/>
                    <a:p>
                      <a:pPr marL="285750" indent="-285750">
                        <a:buFont typeface="Wingdings" panose="05000000000000000000" pitchFamily="2" charset="2"/>
                        <a:buChar char="§"/>
                      </a:pPr>
                      <a:r>
                        <a:rPr lang="pt-PT" sz="2800" dirty="0" smtClean="0"/>
                        <a:t>customerId</a:t>
                      </a:r>
                    </a:p>
                    <a:p>
                      <a:pPr marL="285750" indent="-285750">
                        <a:buFont typeface="Wingdings" panose="05000000000000000000" pitchFamily="2" charset="2"/>
                        <a:buChar char="§"/>
                      </a:pPr>
                      <a:r>
                        <a:rPr lang="pt-PT" sz="2800" dirty="0" smtClean="0"/>
                        <a:t>customerpwd</a:t>
                      </a:r>
                    </a:p>
                    <a:p>
                      <a:pPr marL="285750" indent="-285750">
                        <a:buFont typeface="Wingdings" panose="05000000000000000000" pitchFamily="2" charset="2"/>
                        <a:buChar char="§"/>
                      </a:pPr>
                      <a:r>
                        <a:rPr lang="pt-PT" sz="2800" dirty="0" smtClean="0"/>
                        <a:t>firstName	</a:t>
                      </a:r>
                    </a:p>
                    <a:p>
                      <a:pPr marL="285750" indent="-285750">
                        <a:buFont typeface="Wingdings" panose="05000000000000000000" pitchFamily="2" charset="2"/>
                        <a:buChar char="§"/>
                      </a:pPr>
                      <a:r>
                        <a:rPr lang="pt-PT" sz="2800" dirty="0" smtClean="0"/>
                        <a:t>lastName</a:t>
                      </a:r>
                    </a:p>
                    <a:p>
                      <a:pPr marL="285750" indent="-285750">
                        <a:buFont typeface="Wingdings" panose="05000000000000000000" pitchFamily="2" charset="2"/>
                        <a:buChar char="§"/>
                      </a:pPr>
                      <a:r>
                        <a:rPr lang="pt-PT" sz="2800" dirty="0" smtClean="0"/>
                        <a:t>email		</a:t>
                      </a:r>
                    </a:p>
                    <a:p>
                      <a:pPr marL="285750" indent="-285750">
                        <a:buFont typeface="Wingdings" panose="05000000000000000000" pitchFamily="2" charset="2"/>
                        <a:buChar char="§"/>
                      </a:pPr>
                      <a:r>
                        <a:rPr lang="pt-PT" sz="2800" dirty="0" smtClean="0"/>
                        <a:t>lastLoginDate</a:t>
                      </a:r>
                    </a:p>
                    <a:p>
                      <a:pPr marL="285750" indent="-285750">
                        <a:buFont typeface="Wingdings" panose="05000000000000000000" pitchFamily="2" charset="2"/>
                        <a:buChar char="§"/>
                      </a:pPr>
                      <a:r>
                        <a:rPr lang="pt-PT" sz="2800" dirty="0" smtClean="0"/>
                        <a:t>mobile	</a:t>
                      </a:r>
                    </a:p>
                    <a:p>
                      <a:pPr marL="285750" indent="-285750">
                        <a:buFont typeface="Wingdings" panose="05000000000000000000" pitchFamily="2" charset="2"/>
                        <a:buChar char="§"/>
                      </a:pPr>
                      <a:r>
                        <a:rPr lang="pt-PT" sz="2800" dirty="0" smtClean="0"/>
                        <a:t>status</a:t>
                      </a:r>
                    </a:p>
                    <a:p>
                      <a:endParaRPr lang="en-US" dirty="0"/>
                    </a:p>
                  </a:txBody>
                  <a:tcPr/>
                </a:tc>
              </a:tr>
            </a:tbl>
          </a:graphicData>
        </a:graphic>
      </p:graphicFrame>
      <p:cxnSp>
        <p:nvCxnSpPr>
          <p:cNvPr id="16" name="Straight Arrow Connector 15"/>
          <p:cNvCxnSpPr>
            <a:endCxn id="22" idx="2"/>
          </p:cNvCxnSpPr>
          <p:nvPr/>
        </p:nvCxnSpPr>
        <p:spPr>
          <a:xfrm flipV="1">
            <a:off x="2971800" y="1562100"/>
            <a:ext cx="4191000" cy="495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162800" y="1066800"/>
            <a:ext cx="2438400" cy="99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cxnSp>
        <p:nvCxnSpPr>
          <p:cNvPr id="30" name="Straight Arrow Connector 29"/>
          <p:cNvCxnSpPr/>
          <p:nvPr/>
        </p:nvCxnSpPr>
        <p:spPr>
          <a:xfrm>
            <a:off x="5334000" y="1752600"/>
            <a:ext cx="1981200" cy="14478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Rounded Rectangle 31"/>
          <p:cNvSpPr/>
          <p:nvPr/>
        </p:nvSpPr>
        <p:spPr>
          <a:xfrm>
            <a:off x="7315200" y="3041121"/>
            <a:ext cx="2286000"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spTree>
    <p:extLst>
      <p:ext uri="{BB962C8B-B14F-4D97-AF65-F5344CB8AC3E}">
        <p14:creationId xmlns:p14="http://schemas.microsoft.com/office/powerpoint/2010/main" val="133180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309509232"/>
              </p:ext>
            </p:extLst>
          </p:nvPr>
        </p:nvGraphicFramePr>
        <p:xfrm>
          <a:off x="457200" y="228600"/>
          <a:ext cx="4876800" cy="5715000"/>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Account</a:t>
                      </a:r>
                    </a:p>
                  </a:txBody>
                  <a:tcPr/>
                </a:tc>
              </a:tr>
              <a:tr h="4152157">
                <a:tc>
                  <a:txBody>
                    <a:bodyPr/>
                    <a:lstStyle/>
                    <a:p>
                      <a:pPr marL="457200" indent="-457200">
                        <a:buFont typeface="Wingdings" panose="05000000000000000000" pitchFamily="2" charset="2"/>
                        <a:buChar char="§"/>
                      </a:pPr>
                      <a:r>
                        <a:rPr lang="pt-PT" sz="2800" dirty="0" smtClean="0"/>
                        <a:t>AccountId		</a:t>
                      </a:r>
                    </a:p>
                    <a:p>
                      <a:pPr marL="457200" indent="-457200">
                        <a:buFont typeface="Wingdings" panose="05000000000000000000" pitchFamily="2" charset="2"/>
                        <a:buChar char="§"/>
                      </a:pPr>
                      <a:r>
                        <a:rPr lang="pt-PT" sz="2800" dirty="0" smtClean="0"/>
                        <a:t>accountNo</a:t>
                      </a:r>
                    </a:p>
                    <a:p>
                      <a:pPr marL="457200" indent="-457200">
                        <a:buFont typeface="Wingdings" panose="05000000000000000000" pitchFamily="2" charset="2"/>
                        <a:buChar char="§"/>
                      </a:pPr>
                      <a:r>
                        <a:rPr lang="pt-PT" sz="2800" dirty="0" smtClean="0"/>
                        <a:t>accountType	</a:t>
                      </a:r>
                    </a:p>
                    <a:p>
                      <a:pPr marL="457200" indent="-457200">
                        <a:buFont typeface="Wingdings" panose="05000000000000000000" pitchFamily="2" charset="2"/>
                        <a:buChar char="§"/>
                      </a:pPr>
                      <a:r>
                        <a:rPr lang="pt-PT" sz="2800" dirty="0" smtClean="0"/>
                        <a:t>openingBalance</a:t>
                      </a:r>
                    </a:p>
                    <a:p>
                      <a:pPr marL="457200" indent="-457200">
                        <a:buFont typeface="Wingdings" panose="05000000000000000000" pitchFamily="2" charset="2"/>
                        <a:buChar char="§"/>
                      </a:pPr>
                      <a:r>
                        <a:rPr lang="pt-PT" sz="2800" dirty="0" smtClean="0"/>
                        <a:t>openingDate	</a:t>
                      </a:r>
                    </a:p>
                    <a:p>
                      <a:pPr marL="457200" indent="-457200">
                        <a:buFont typeface="Wingdings" panose="05000000000000000000" pitchFamily="2" charset="2"/>
                        <a:buChar char="§"/>
                      </a:pPr>
                      <a:r>
                        <a:rPr lang="pt-PT" sz="2800" dirty="0" smtClean="0"/>
                        <a:t>status</a:t>
                      </a:r>
                    </a:p>
                    <a:p>
                      <a:pPr marL="457200" indent="-457200">
                        <a:buFont typeface="Wingdings" panose="05000000000000000000" pitchFamily="2" charset="2"/>
                        <a:buChar char="§"/>
                      </a:pPr>
                      <a:r>
                        <a:rPr lang="pt-PT" sz="2800" dirty="0" smtClean="0"/>
                        <a:t>years		</a:t>
                      </a:r>
                    </a:p>
                    <a:p>
                      <a:pPr marL="457200" indent="-457200">
                        <a:buFont typeface="Wingdings" panose="05000000000000000000" pitchFamily="2" charset="2"/>
                        <a:buChar char="§"/>
                      </a:pPr>
                      <a:r>
                        <a:rPr lang="pt-PT" sz="2800" dirty="0" smtClean="0"/>
                        <a:t>customerId</a:t>
                      </a:r>
                    </a:p>
                    <a:p>
                      <a:endParaRPr lang="en-US" dirty="0"/>
                    </a:p>
                  </a:txBody>
                  <a:tcPr/>
                </a:tc>
              </a:tr>
            </a:tbl>
          </a:graphicData>
        </a:graphic>
      </p:graphicFrame>
      <p:cxnSp>
        <p:nvCxnSpPr>
          <p:cNvPr id="16" name="Straight Arrow Connector 15"/>
          <p:cNvCxnSpPr/>
          <p:nvPr/>
        </p:nvCxnSpPr>
        <p:spPr>
          <a:xfrm flipV="1">
            <a:off x="2849033" y="1439334"/>
            <a:ext cx="44196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Oval 21"/>
          <p:cNvSpPr/>
          <p:nvPr/>
        </p:nvSpPr>
        <p:spPr>
          <a:xfrm>
            <a:off x="7260166" y="954619"/>
            <a:ext cx="2781301" cy="9059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sp>
        <p:nvSpPr>
          <p:cNvPr id="5" name="Oval 4"/>
          <p:cNvSpPr/>
          <p:nvPr/>
        </p:nvSpPr>
        <p:spPr>
          <a:xfrm>
            <a:off x="7268633" y="5024438"/>
            <a:ext cx="2772834" cy="8678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Foreign Key</a:t>
            </a:r>
            <a:endParaRPr lang="en-US" b="1" dirty="0"/>
          </a:p>
        </p:txBody>
      </p:sp>
      <p:cxnSp>
        <p:nvCxnSpPr>
          <p:cNvPr id="6" name="Straight Arrow Connector 5"/>
          <p:cNvCxnSpPr>
            <a:endCxn id="5" idx="2"/>
          </p:cNvCxnSpPr>
          <p:nvPr/>
        </p:nvCxnSpPr>
        <p:spPr>
          <a:xfrm>
            <a:off x="3094566" y="5092172"/>
            <a:ext cx="4174067" cy="366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ounded Rectangle 12"/>
          <p:cNvSpPr/>
          <p:nvPr/>
        </p:nvSpPr>
        <p:spPr>
          <a:xfrm>
            <a:off x="10041466" y="3086100"/>
            <a:ext cx="1998133"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cxnSp>
        <p:nvCxnSpPr>
          <p:cNvPr id="18" name="Straight Arrow Connector 17"/>
          <p:cNvCxnSpPr>
            <a:endCxn id="13" idx="1"/>
          </p:cNvCxnSpPr>
          <p:nvPr/>
        </p:nvCxnSpPr>
        <p:spPr>
          <a:xfrm>
            <a:off x="2849033" y="2590800"/>
            <a:ext cx="7192433" cy="8450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p:nvPr/>
        </p:nvCxnSpPr>
        <p:spPr>
          <a:xfrm>
            <a:off x="6477000" y="1519239"/>
            <a:ext cx="3564466" cy="168116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9542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439356099"/>
              </p:ext>
            </p:extLst>
          </p:nvPr>
        </p:nvGraphicFramePr>
        <p:xfrm>
          <a:off x="457200" y="228600"/>
          <a:ext cx="4876800" cy="5769083"/>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Transaction</a:t>
                      </a:r>
                      <a:endParaRPr lang="en-US" sz="3600" dirty="0"/>
                    </a:p>
                  </a:txBody>
                  <a:tcPr/>
                </a:tc>
              </a:tr>
              <a:tr h="4152157">
                <a:tc>
                  <a:txBody>
                    <a:bodyPr/>
                    <a:lstStyle/>
                    <a:p>
                      <a:pPr marL="457200" indent="-457200">
                        <a:buFont typeface="Wingdings" panose="05000000000000000000" pitchFamily="2" charset="2"/>
                        <a:buChar char="§"/>
                      </a:pPr>
                      <a:r>
                        <a:rPr lang="pt-PT" sz="2800" dirty="0" smtClean="0"/>
                        <a:t>transactionId	</a:t>
                      </a:r>
                    </a:p>
                    <a:p>
                      <a:pPr marL="457200" indent="-457200">
                        <a:buFont typeface="Wingdings" panose="05000000000000000000" pitchFamily="2" charset="2"/>
                        <a:buChar char="§"/>
                      </a:pPr>
                      <a:r>
                        <a:rPr lang="pt-PT" sz="2800" dirty="0" smtClean="0"/>
                        <a:t>amount</a:t>
                      </a:r>
                    </a:p>
                    <a:p>
                      <a:pPr marL="457200" indent="-457200">
                        <a:buFont typeface="Wingdings" panose="05000000000000000000" pitchFamily="2" charset="2"/>
                        <a:buChar char="§"/>
                      </a:pPr>
                      <a:r>
                        <a:rPr lang="pt-PT" sz="2800" dirty="0" smtClean="0"/>
                        <a:t>Description	</a:t>
                      </a:r>
                    </a:p>
                    <a:p>
                      <a:pPr marL="457200" indent="-457200">
                        <a:buFont typeface="Wingdings" panose="05000000000000000000" pitchFamily="2" charset="2"/>
                        <a:buChar char="§"/>
                      </a:pPr>
                      <a:r>
                        <a:rPr lang="pt-PT" sz="2800" dirty="0" smtClean="0"/>
                        <a:t>status</a:t>
                      </a:r>
                    </a:p>
                    <a:p>
                      <a:pPr marL="457200" indent="-457200">
                        <a:buFont typeface="Wingdings" panose="05000000000000000000" pitchFamily="2" charset="2"/>
                        <a:buChar char="§"/>
                      </a:pPr>
                      <a:r>
                        <a:rPr lang="pt-PT" sz="2800" dirty="0" smtClean="0"/>
                        <a:t>transactionDate	</a:t>
                      </a:r>
                    </a:p>
                    <a:p>
                      <a:pPr marL="457200" indent="-457200">
                        <a:buFont typeface="Wingdings" panose="05000000000000000000" pitchFamily="2" charset="2"/>
                        <a:buChar char="§"/>
                      </a:pPr>
                      <a:r>
                        <a:rPr lang="pt-PT" sz="2800" dirty="0" smtClean="0"/>
                        <a:t>transactionType</a:t>
                      </a:r>
                    </a:p>
                    <a:p>
                      <a:pPr marL="457200" indent="-457200">
                        <a:buFont typeface="Wingdings" panose="05000000000000000000" pitchFamily="2" charset="2"/>
                        <a:buChar char="§"/>
                      </a:pPr>
                      <a:r>
                        <a:rPr lang="pt-PT" sz="2800" dirty="0" smtClean="0"/>
                        <a:t>customerId	</a:t>
                      </a:r>
                    </a:p>
                    <a:p>
                      <a:pPr marL="457200" indent="-457200">
                        <a:buFont typeface="Wingdings" panose="05000000000000000000" pitchFamily="2" charset="2"/>
                        <a:buChar char="§"/>
                      </a:pPr>
                      <a:r>
                        <a:rPr lang="pt-PT" sz="2800" dirty="0" smtClean="0"/>
                        <a:t>fromAccountNo</a:t>
                      </a:r>
                    </a:p>
                    <a:p>
                      <a:pPr marL="457200" indent="-457200">
                        <a:buFont typeface="Wingdings" panose="05000000000000000000" pitchFamily="2" charset="2"/>
                        <a:buChar char="§"/>
                      </a:pPr>
                      <a:r>
                        <a:rPr lang="pt-PT" sz="2800" dirty="0" smtClean="0"/>
                        <a:t>toAccountNo</a:t>
                      </a:r>
                    </a:p>
                    <a:p>
                      <a:endParaRPr lang="en-US" dirty="0"/>
                    </a:p>
                  </a:txBody>
                  <a:tcPr/>
                </a:tc>
              </a:tr>
            </a:tbl>
          </a:graphicData>
        </a:graphic>
      </p:graphicFrame>
      <p:cxnSp>
        <p:nvCxnSpPr>
          <p:cNvPr id="16" name="Straight Arrow Connector 15"/>
          <p:cNvCxnSpPr>
            <a:endCxn id="22" idx="2"/>
          </p:cNvCxnSpPr>
          <p:nvPr/>
        </p:nvCxnSpPr>
        <p:spPr>
          <a:xfrm flipV="1">
            <a:off x="3352800" y="1600200"/>
            <a:ext cx="381000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7162800" y="1066800"/>
            <a:ext cx="28956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sp>
        <p:nvSpPr>
          <p:cNvPr id="7" name="Oval 6"/>
          <p:cNvSpPr/>
          <p:nvPr/>
        </p:nvSpPr>
        <p:spPr>
          <a:xfrm>
            <a:off x="7162800" y="4914898"/>
            <a:ext cx="2895600" cy="11430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Foreign Key</a:t>
            </a:r>
            <a:endParaRPr lang="en-US" b="1" dirty="0"/>
          </a:p>
        </p:txBody>
      </p:sp>
      <p:sp>
        <p:nvSpPr>
          <p:cNvPr id="4" name="Half Frame 3"/>
          <p:cNvSpPr/>
          <p:nvPr/>
        </p:nvSpPr>
        <p:spPr>
          <a:xfrm rot="10800000">
            <a:off x="3581400" y="5029199"/>
            <a:ext cx="914400" cy="9144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Elbow Connector 5"/>
          <p:cNvCxnSpPr/>
          <p:nvPr/>
        </p:nvCxnSpPr>
        <p:spPr>
          <a:xfrm flipV="1">
            <a:off x="4525434" y="5257800"/>
            <a:ext cx="2789766" cy="65251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Connector 11"/>
          <p:cNvCxnSpPr>
            <a:endCxn id="4" idx="1"/>
          </p:cNvCxnSpPr>
          <p:nvPr/>
        </p:nvCxnSpPr>
        <p:spPr>
          <a:xfrm>
            <a:off x="3733800" y="5029199"/>
            <a:ext cx="609602" cy="152398"/>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Straight Connector 14"/>
          <p:cNvCxnSpPr>
            <a:endCxn id="4" idx="0"/>
          </p:cNvCxnSpPr>
          <p:nvPr/>
        </p:nvCxnSpPr>
        <p:spPr>
          <a:xfrm>
            <a:off x="3200400" y="5486399"/>
            <a:ext cx="533398" cy="304802"/>
          </a:xfrm>
          <a:prstGeom prst="line">
            <a:avLst/>
          </a:prstGeom>
        </p:spPr>
        <p:style>
          <a:lnRef idx="3">
            <a:schemeClr val="accent4"/>
          </a:lnRef>
          <a:fillRef idx="0">
            <a:schemeClr val="accent4"/>
          </a:fillRef>
          <a:effectRef idx="2">
            <a:schemeClr val="accent4"/>
          </a:effectRef>
          <a:fontRef idx="minor">
            <a:schemeClr val="tx1"/>
          </a:fontRef>
        </p:style>
      </p:cxnSp>
      <p:sp>
        <p:nvSpPr>
          <p:cNvPr id="21" name="Rounded Rectangle 20"/>
          <p:cNvSpPr/>
          <p:nvPr/>
        </p:nvSpPr>
        <p:spPr>
          <a:xfrm>
            <a:off x="10041466" y="3086100"/>
            <a:ext cx="1998133"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cxnSp>
        <p:nvCxnSpPr>
          <p:cNvPr id="23" name="Straight Arrow Connector 22"/>
          <p:cNvCxnSpPr/>
          <p:nvPr/>
        </p:nvCxnSpPr>
        <p:spPr>
          <a:xfrm>
            <a:off x="6248400" y="1752600"/>
            <a:ext cx="3810000" cy="14478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2004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107635467"/>
              </p:ext>
            </p:extLst>
          </p:nvPr>
        </p:nvGraphicFramePr>
        <p:xfrm>
          <a:off x="8737600" y="1028700"/>
          <a:ext cx="3048000" cy="4240383"/>
        </p:xfrm>
        <a:graphic>
          <a:graphicData uri="http://schemas.openxmlformats.org/drawingml/2006/table">
            <a:tbl>
              <a:tblPr firstRow="1" bandRow="1">
                <a:tableStyleId>{5C22544A-7EE6-4342-B048-85BDC9FD1C3A}</a:tableStyleId>
              </a:tblPr>
              <a:tblGrid>
                <a:gridCol w="3048000"/>
              </a:tblGrid>
              <a:tr h="994062">
                <a:tc>
                  <a:txBody>
                    <a:bodyPr/>
                    <a:lstStyle/>
                    <a:p>
                      <a:endParaRPr lang="en-US" sz="1400" dirty="0" smtClean="0"/>
                    </a:p>
                    <a:p>
                      <a:r>
                        <a:rPr lang="en-US" sz="1400" dirty="0" smtClean="0"/>
                        <a:t>TRANSACTION</a:t>
                      </a:r>
                      <a:endParaRPr lang="en-US" sz="1400" dirty="0"/>
                    </a:p>
                  </a:txBody>
                  <a:tcPr/>
                </a:tc>
              </a:tr>
              <a:tr h="3246321">
                <a:tc>
                  <a:txBody>
                    <a:bodyPr/>
                    <a:lstStyle/>
                    <a:p>
                      <a:pPr marL="457200" indent="-457200">
                        <a:buFont typeface="Wingdings" panose="05000000000000000000" pitchFamily="2" charset="2"/>
                        <a:buChar char="§"/>
                      </a:pPr>
                      <a:r>
                        <a:rPr lang="pt-PT" sz="1400" dirty="0" smtClean="0"/>
                        <a:t>transactionId	</a:t>
                      </a:r>
                    </a:p>
                    <a:p>
                      <a:pPr marL="457200" indent="-457200">
                        <a:buFont typeface="Wingdings" panose="05000000000000000000" pitchFamily="2" charset="2"/>
                        <a:buChar char="§"/>
                      </a:pPr>
                      <a:r>
                        <a:rPr lang="pt-PT" sz="1400" dirty="0" smtClean="0"/>
                        <a:t>amount</a:t>
                      </a:r>
                    </a:p>
                    <a:p>
                      <a:pPr marL="457200" indent="-457200">
                        <a:buFont typeface="Wingdings" panose="05000000000000000000" pitchFamily="2" charset="2"/>
                        <a:buChar char="§"/>
                      </a:pPr>
                      <a:r>
                        <a:rPr lang="pt-PT" sz="1400" dirty="0" smtClean="0"/>
                        <a:t>Description	</a:t>
                      </a:r>
                    </a:p>
                    <a:p>
                      <a:pPr marL="457200" indent="-457200">
                        <a:buFont typeface="Wingdings" panose="05000000000000000000" pitchFamily="2" charset="2"/>
                        <a:buChar char="§"/>
                      </a:pPr>
                      <a:r>
                        <a:rPr lang="pt-PT" sz="1400" dirty="0" smtClean="0"/>
                        <a:t>status</a:t>
                      </a:r>
                    </a:p>
                    <a:p>
                      <a:pPr marL="457200" indent="-457200">
                        <a:buFont typeface="Wingdings" panose="05000000000000000000" pitchFamily="2" charset="2"/>
                        <a:buChar char="§"/>
                      </a:pPr>
                      <a:r>
                        <a:rPr lang="pt-PT" sz="1400" dirty="0" smtClean="0"/>
                        <a:t>transactionDate	</a:t>
                      </a:r>
                    </a:p>
                    <a:p>
                      <a:pPr marL="457200" indent="-457200">
                        <a:buFont typeface="Wingdings" panose="05000000000000000000" pitchFamily="2" charset="2"/>
                        <a:buChar char="§"/>
                      </a:pPr>
                      <a:r>
                        <a:rPr lang="pt-PT" sz="1400" dirty="0" smtClean="0"/>
                        <a:t>transactionType</a:t>
                      </a:r>
                    </a:p>
                    <a:p>
                      <a:pPr marL="457200" indent="-457200">
                        <a:buFont typeface="Wingdings" panose="05000000000000000000" pitchFamily="2" charset="2"/>
                        <a:buChar char="§"/>
                      </a:pPr>
                      <a:r>
                        <a:rPr lang="pt-PT" sz="1400" dirty="0" smtClean="0"/>
                        <a:t>customerId	</a:t>
                      </a:r>
                    </a:p>
                    <a:p>
                      <a:pPr marL="457200" indent="-457200">
                        <a:buFont typeface="Wingdings" panose="05000000000000000000" pitchFamily="2" charset="2"/>
                        <a:buChar char="§"/>
                      </a:pPr>
                      <a:r>
                        <a:rPr lang="pt-PT" sz="1400" dirty="0" smtClean="0"/>
                        <a:t>fromAccountNo</a:t>
                      </a:r>
                    </a:p>
                    <a:p>
                      <a:pPr marL="457200" indent="-457200">
                        <a:buFont typeface="Wingdings" panose="05000000000000000000" pitchFamily="2" charset="2"/>
                        <a:buChar char="§"/>
                      </a:pPr>
                      <a:r>
                        <a:rPr lang="pt-PT" sz="1400" dirty="0" smtClean="0"/>
                        <a:t>toAccountNo</a:t>
                      </a:r>
                    </a:p>
                    <a:p>
                      <a:endParaRPr lang="en-US" sz="1400"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42885903"/>
              </p:ext>
            </p:extLst>
          </p:nvPr>
        </p:nvGraphicFramePr>
        <p:xfrm>
          <a:off x="228600" y="1028700"/>
          <a:ext cx="3048000" cy="4213565"/>
        </p:xfrm>
        <a:graphic>
          <a:graphicData uri="http://schemas.openxmlformats.org/drawingml/2006/table">
            <a:tbl>
              <a:tblPr firstRow="1" bandRow="1">
                <a:tableStyleId>{5C22544A-7EE6-4342-B048-85BDC9FD1C3A}</a:tableStyleId>
              </a:tblPr>
              <a:tblGrid>
                <a:gridCol w="3048000"/>
              </a:tblGrid>
              <a:tr h="964828">
                <a:tc>
                  <a:txBody>
                    <a:bodyPr/>
                    <a:lstStyle/>
                    <a:p>
                      <a:endParaRPr lang="en-US" sz="1400" dirty="0" smtClean="0"/>
                    </a:p>
                    <a:p>
                      <a:r>
                        <a:rPr lang="en-US" sz="1400" dirty="0" smtClean="0"/>
                        <a:t>CUSTOMER</a:t>
                      </a:r>
                      <a:endParaRPr lang="en-US" sz="1400" dirty="0"/>
                    </a:p>
                  </a:txBody>
                  <a:tcPr/>
                </a:tc>
              </a:tr>
              <a:tr h="3248737">
                <a:tc>
                  <a:txBody>
                    <a:bodyPr/>
                    <a:lstStyle/>
                    <a:p>
                      <a:pPr marL="285750" indent="-285750">
                        <a:buFont typeface="Wingdings" panose="05000000000000000000" pitchFamily="2" charset="2"/>
                        <a:buChar char="§"/>
                      </a:pPr>
                      <a:r>
                        <a:rPr lang="pt-PT" sz="1400" dirty="0" smtClean="0"/>
                        <a:t>customerId</a:t>
                      </a:r>
                    </a:p>
                    <a:p>
                      <a:pPr marL="285750" indent="-285750">
                        <a:buFont typeface="Wingdings" panose="05000000000000000000" pitchFamily="2" charset="2"/>
                        <a:buChar char="§"/>
                      </a:pPr>
                      <a:r>
                        <a:rPr lang="pt-PT" sz="1400" dirty="0" smtClean="0"/>
                        <a:t>customerpwd</a:t>
                      </a:r>
                    </a:p>
                    <a:p>
                      <a:pPr marL="285750" indent="-285750">
                        <a:buFont typeface="Wingdings" panose="05000000000000000000" pitchFamily="2" charset="2"/>
                        <a:buChar char="§"/>
                      </a:pPr>
                      <a:r>
                        <a:rPr lang="pt-PT" sz="1400" dirty="0" smtClean="0"/>
                        <a:t>firstName	</a:t>
                      </a:r>
                    </a:p>
                    <a:p>
                      <a:pPr marL="285750" indent="-285750">
                        <a:buFont typeface="Wingdings" panose="05000000000000000000" pitchFamily="2" charset="2"/>
                        <a:buChar char="§"/>
                      </a:pPr>
                      <a:r>
                        <a:rPr lang="pt-PT" sz="1400" dirty="0" smtClean="0"/>
                        <a:t>lastName</a:t>
                      </a:r>
                    </a:p>
                    <a:p>
                      <a:pPr marL="285750" indent="-285750">
                        <a:buFont typeface="Wingdings" panose="05000000000000000000" pitchFamily="2" charset="2"/>
                        <a:buChar char="§"/>
                      </a:pPr>
                      <a:r>
                        <a:rPr lang="pt-PT" sz="1400" dirty="0" smtClean="0"/>
                        <a:t>email		</a:t>
                      </a:r>
                    </a:p>
                    <a:p>
                      <a:pPr marL="285750" indent="-285750">
                        <a:buFont typeface="Wingdings" panose="05000000000000000000" pitchFamily="2" charset="2"/>
                        <a:buChar char="§"/>
                      </a:pPr>
                      <a:r>
                        <a:rPr lang="pt-PT" sz="1400" dirty="0" smtClean="0"/>
                        <a:t>lastLoginDate</a:t>
                      </a:r>
                    </a:p>
                    <a:p>
                      <a:pPr marL="285750" indent="-285750">
                        <a:buFont typeface="Wingdings" panose="05000000000000000000" pitchFamily="2" charset="2"/>
                        <a:buChar char="§"/>
                      </a:pPr>
                      <a:r>
                        <a:rPr lang="pt-PT" sz="1400" dirty="0" smtClean="0"/>
                        <a:t>mobile	</a:t>
                      </a:r>
                    </a:p>
                    <a:p>
                      <a:pPr marL="285750" indent="-285750">
                        <a:buFont typeface="Wingdings" panose="05000000000000000000" pitchFamily="2" charset="2"/>
                        <a:buChar char="§"/>
                      </a:pPr>
                      <a:r>
                        <a:rPr lang="pt-PT" sz="1400" dirty="0" smtClean="0"/>
                        <a:t>status</a:t>
                      </a:r>
                    </a:p>
                    <a:p>
                      <a:endParaRPr lang="en-US" sz="1400"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872253100"/>
              </p:ext>
            </p:extLst>
          </p:nvPr>
        </p:nvGraphicFramePr>
        <p:xfrm>
          <a:off x="4495800" y="2644435"/>
          <a:ext cx="3048000" cy="4213565"/>
        </p:xfrm>
        <a:graphic>
          <a:graphicData uri="http://schemas.openxmlformats.org/drawingml/2006/table">
            <a:tbl>
              <a:tblPr firstRow="1" bandRow="1">
                <a:tableStyleId>{5C22544A-7EE6-4342-B048-85BDC9FD1C3A}</a:tableStyleId>
              </a:tblPr>
              <a:tblGrid>
                <a:gridCol w="3048000"/>
              </a:tblGrid>
              <a:tr h="1002145">
                <a:tc>
                  <a:txBody>
                    <a:bodyPr/>
                    <a:lstStyle/>
                    <a:p>
                      <a:endParaRPr lang="en-US" sz="1400" dirty="0" smtClean="0"/>
                    </a:p>
                    <a:p>
                      <a:r>
                        <a:rPr lang="en-US" sz="1400" dirty="0" smtClean="0"/>
                        <a:t>ACCOUNT</a:t>
                      </a:r>
                    </a:p>
                  </a:txBody>
                  <a:tcPr/>
                </a:tc>
              </a:tr>
              <a:tr h="3211420">
                <a:tc>
                  <a:txBody>
                    <a:bodyPr/>
                    <a:lstStyle/>
                    <a:p>
                      <a:pPr marL="457200" indent="-457200">
                        <a:buFont typeface="Wingdings" panose="05000000000000000000" pitchFamily="2" charset="2"/>
                        <a:buChar char="§"/>
                      </a:pPr>
                      <a:r>
                        <a:rPr lang="pt-PT" sz="1400" dirty="0" smtClean="0"/>
                        <a:t>AccountId		</a:t>
                      </a:r>
                    </a:p>
                    <a:p>
                      <a:pPr marL="457200" indent="-457200">
                        <a:buFont typeface="Wingdings" panose="05000000000000000000" pitchFamily="2" charset="2"/>
                        <a:buChar char="§"/>
                      </a:pPr>
                      <a:r>
                        <a:rPr lang="pt-PT" sz="1400" dirty="0" smtClean="0"/>
                        <a:t>accountNo</a:t>
                      </a:r>
                    </a:p>
                    <a:p>
                      <a:pPr marL="457200" indent="-457200">
                        <a:buFont typeface="Wingdings" panose="05000000000000000000" pitchFamily="2" charset="2"/>
                        <a:buChar char="§"/>
                      </a:pPr>
                      <a:r>
                        <a:rPr lang="pt-PT" sz="1400" dirty="0" smtClean="0"/>
                        <a:t>accountType	</a:t>
                      </a:r>
                    </a:p>
                    <a:p>
                      <a:pPr marL="457200" indent="-457200">
                        <a:buFont typeface="Wingdings" panose="05000000000000000000" pitchFamily="2" charset="2"/>
                        <a:buChar char="§"/>
                      </a:pPr>
                      <a:r>
                        <a:rPr lang="pt-PT" sz="1400" dirty="0" smtClean="0"/>
                        <a:t>openingBalance</a:t>
                      </a:r>
                    </a:p>
                    <a:p>
                      <a:pPr marL="457200" indent="-457200">
                        <a:buFont typeface="Wingdings" panose="05000000000000000000" pitchFamily="2" charset="2"/>
                        <a:buChar char="§"/>
                      </a:pPr>
                      <a:r>
                        <a:rPr lang="pt-PT" sz="1400" dirty="0" smtClean="0"/>
                        <a:t>openingDate	</a:t>
                      </a:r>
                    </a:p>
                    <a:p>
                      <a:pPr marL="457200" indent="-457200">
                        <a:buFont typeface="Wingdings" panose="05000000000000000000" pitchFamily="2" charset="2"/>
                        <a:buChar char="§"/>
                      </a:pPr>
                      <a:r>
                        <a:rPr lang="pt-PT" sz="1400" dirty="0" smtClean="0"/>
                        <a:t>status</a:t>
                      </a:r>
                    </a:p>
                    <a:p>
                      <a:pPr marL="457200" indent="-457200">
                        <a:buFont typeface="Wingdings" panose="05000000000000000000" pitchFamily="2" charset="2"/>
                        <a:buChar char="§"/>
                      </a:pPr>
                      <a:r>
                        <a:rPr lang="pt-PT" sz="1400" dirty="0" smtClean="0"/>
                        <a:t>years		</a:t>
                      </a:r>
                    </a:p>
                    <a:p>
                      <a:pPr marL="457200" indent="-457200">
                        <a:buFont typeface="Wingdings" panose="05000000000000000000" pitchFamily="2" charset="2"/>
                        <a:buChar char="§"/>
                      </a:pPr>
                      <a:r>
                        <a:rPr lang="pt-PT" sz="1400" dirty="0" smtClean="0"/>
                        <a:t>customerId</a:t>
                      </a:r>
                    </a:p>
                    <a:p>
                      <a:endParaRPr lang="en-US" sz="1400" dirty="0"/>
                    </a:p>
                  </a:txBody>
                  <a:tcPr/>
                </a:tc>
              </a:tr>
            </a:tbl>
          </a:graphicData>
        </a:graphic>
      </p:graphicFrame>
      <p:sp>
        <p:nvSpPr>
          <p:cNvPr id="2" name="Curved Down Arrow 1"/>
          <p:cNvSpPr/>
          <p:nvPr/>
        </p:nvSpPr>
        <p:spPr>
          <a:xfrm>
            <a:off x="2743200" y="146809"/>
            <a:ext cx="6400800" cy="8734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p:nvSpPr>
        <p:spPr>
          <a:xfrm>
            <a:off x="1752600" y="4499349"/>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Bent-Up Arrow 9"/>
          <p:cNvSpPr/>
          <p:nvPr/>
        </p:nvSpPr>
        <p:spPr>
          <a:xfrm rot="2137749">
            <a:off x="2434167" y="5275938"/>
            <a:ext cx="2209800" cy="6975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ent-Up Arrow 10"/>
          <p:cNvSpPr/>
          <p:nvPr/>
        </p:nvSpPr>
        <p:spPr>
          <a:xfrm rot="20804817">
            <a:off x="7484065" y="5248663"/>
            <a:ext cx="2010868" cy="82862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495800" y="5459277"/>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5" name="Oval 24"/>
          <p:cNvSpPr/>
          <p:nvPr/>
        </p:nvSpPr>
        <p:spPr>
          <a:xfrm>
            <a:off x="8916258" y="4339543"/>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6" name="Oval 25"/>
          <p:cNvSpPr/>
          <p:nvPr/>
        </p:nvSpPr>
        <p:spPr>
          <a:xfrm>
            <a:off x="9000068" y="416019"/>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7" name="Oval 26"/>
          <p:cNvSpPr/>
          <p:nvPr/>
        </p:nvSpPr>
        <p:spPr>
          <a:xfrm>
            <a:off x="1930973" y="330937"/>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28" name="Oval 27"/>
          <p:cNvSpPr/>
          <p:nvPr/>
        </p:nvSpPr>
        <p:spPr>
          <a:xfrm>
            <a:off x="6664411" y="5704504"/>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30" name="Oval 29"/>
          <p:cNvSpPr/>
          <p:nvPr/>
        </p:nvSpPr>
        <p:spPr>
          <a:xfrm>
            <a:off x="3826934" y="613853"/>
            <a:ext cx="4191000" cy="1676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smtClean="0">
                <a:latin typeface="Arial" panose="020B0604020202020204" pitchFamily="34" charset="0"/>
                <a:cs typeface="Arial" panose="020B0604020202020204" pitchFamily="34" charset="0"/>
              </a:rPr>
              <a:t>RELATIONSHIPS</a:t>
            </a:r>
            <a:endParaRPr lang="en-US" sz="2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36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454CB0A8-8EE1-4C65-9136-4F2F99DAECAF}"/>
              </a:ext>
            </a:extLst>
          </p:cNvPr>
          <p:cNvSpPr>
            <a:spLocks noGrp="1"/>
          </p:cNvSpPr>
          <p:nvPr>
            <p:ph type="body" sz="quarter" idx="33"/>
          </p:nvPr>
        </p:nvSpPr>
        <p:spPr>
          <a:xfrm>
            <a:off x="533400" y="4038600"/>
            <a:ext cx="4343400" cy="1562847"/>
          </a:xfrm>
        </p:spPr>
        <p:txBody>
          <a:bodyPr/>
          <a:lstStyle/>
          <a:p>
            <a:r>
              <a:rPr lang="en-US" sz="4400" i="1" dirty="0" smtClean="0">
                <a:solidFill>
                  <a:schemeClr val="accent4">
                    <a:lumMod val="60000"/>
                    <a:lumOff val="40000"/>
                  </a:schemeClr>
                </a:solidFill>
              </a:rPr>
              <a:t>Screenshots</a:t>
            </a:r>
            <a:endParaRPr lang="pt-PT" sz="4400" i="1" dirty="0">
              <a:solidFill>
                <a:schemeClr val="accent4">
                  <a:lumMod val="60000"/>
                  <a:lumOff val="40000"/>
                </a:schemeClr>
              </a:solidFill>
            </a:endParaRPr>
          </a:p>
        </p:txBody>
      </p:sp>
    </p:spTree>
    <p:extLst>
      <p:ext uri="{BB962C8B-B14F-4D97-AF65-F5344CB8AC3E}">
        <p14:creationId xmlns:p14="http://schemas.microsoft.com/office/powerpoint/2010/main" val="1388159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64750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00792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882610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5"/>
          </p:nvPr>
        </p:nvSpPr>
        <p:spPr>
          <a:xfrm>
            <a:off x="417592" y="2286000"/>
            <a:ext cx="7354808" cy="2819400"/>
          </a:xfrm>
        </p:spPr>
        <p:txBody>
          <a:bodyPr/>
          <a:lstStyle/>
          <a:p>
            <a:endParaRPr lang="en-US" sz="6000" dirty="0" smtClean="0">
              <a:solidFill>
                <a:schemeClr val="accent4">
                  <a:lumMod val="60000"/>
                  <a:lumOff val="40000"/>
                </a:schemeClr>
              </a:solidFill>
            </a:endParaRPr>
          </a:p>
          <a:p>
            <a:endParaRPr lang="en-US" sz="6000" dirty="0">
              <a:solidFill>
                <a:schemeClr val="accent4">
                  <a:lumMod val="60000"/>
                  <a:lumOff val="40000"/>
                </a:schemeClr>
              </a:solidFill>
            </a:endParaRPr>
          </a:p>
          <a:p>
            <a:endParaRPr lang="en-US" sz="6000" dirty="0" smtClean="0">
              <a:solidFill>
                <a:schemeClr val="accent4">
                  <a:lumMod val="60000"/>
                  <a:lumOff val="40000"/>
                </a:schemeClr>
              </a:solidFill>
            </a:endParaRPr>
          </a:p>
          <a:p>
            <a:endParaRPr lang="en-US" sz="6000" dirty="0">
              <a:solidFill>
                <a:schemeClr val="accent4">
                  <a:lumMod val="60000"/>
                  <a:lumOff val="40000"/>
                </a:schemeClr>
              </a:solidFill>
            </a:endParaRPr>
          </a:p>
          <a:p>
            <a:endParaRPr lang="en-US" sz="6000" dirty="0" smtClean="0">
              <a:solidFill>
                <a:schemeClr val="accent4">
                  <a:lumMod val="60000"/>
                  <a:lumOff val="40000"/>
                </a:schemeClr>
              </a:solidFill>
            </a:endParaRPr>
          </a:p>
          <a:p>
            <a:endParaRPr lang="en-US" sz="6000" b="1" i="1" u="sng" dirty="0">
              <a:solidFill>
                <a:schemeClr val="accent4">
                  <a:lumMod val="60000"/>
                  <a:lumOff val="40000"/>
                </a:schemeClr>
              </a:solidFill>
            </a:endParaRPr>
          </a:p>
          <a:p>
            <a:r>
              <a:rPr lang="en-US" sz="6000" dirty="0" smtClean="0">
                <a:solidFill>
                  <a:schemeClr val="accent4">
                    <a:lumMod val="60000"/>
                    <a:lumOff val="40000"/>
                  </a:schemeClr>
                </a:solidFill>
              </a:rPr>
              <a:t>THANKYOU</a:t>
            </a:r>
            <a:endParaRPr lang="en-US" sz="6000" dirty="0">
              <a:solidFill>
                <a:schemeClr val="accent4">
                  <a:lumMod val="60000"/>
                  <a:lumOff val="40000"/>
                </a:schemeClr>
              </a:solidFill>
            </a:endParaRPr>
          </a:p>
        </p:txBody>
      </p:sp>
    </p:spTree>
    <p:extLst>
      <p:ext uri="{BB962C8B-B14F-4D97-AF65-F5344CB8AC3E}">
        <p14:creationId xmlns:p14="http://schemas.microsoft.com/office/powerpoint/2010/main" val="76811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a:xfrm>
            <a:off x="5867400" y="4231168"/>
            <a:ext cx="5916613" cy="1864831"/>
          </a:xfrm>
        </p:spPr>
        <p:txBody>
          <a:bodyPr>
            <a:normAutofit/>
          </a:bodyPr>
          <a:lstStyle/>
          <a:p>
            <a:r>
              <a:rPr lang="en-US" sz="3600" b="1" dirty="0" smtClean="0"/>
              <a:t>CapGem Banking</a:t>
            </a:r>
            <a:endParaRPr lang="en-US" sz="3600" b="1"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6629400" y="2133600"/>
            <a:ext cx="5261187" cy="1182207"/>
          </a:xfrm>
        </p:spPr>
        <p:txBody>
          <a:bodyPr>
            <a:normAutofit/>
          </a:bodyPr>
          <a:lstStyle/>
          <a:p>
            <a:r>
              <a:rPr lang="pt-PT" sz="4800" b="1" dirty="0" smtClean="0"/>
              <a:t>About Me</a:t>
            </a:r>
            <a:endParaRPr lang="pt-PT" sz="4800" b="1"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838200" y="1219200"/>
            <a:ext cx="9296400"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dirty="0">
                <a:latin typeface="Estrangelo Edessa" panose="03080600000000000000" pitchFamily="66" charset="0"/>
                <a:cs typeface="Estrangelo Edessa" panose="03080600000000000000" pitchFamily="66" charset="0"/>
              </a:rPr>
              <a:t>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My name is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Khishore Kumar G B.</a:t>
            </a:r>
            <a:endPar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 I am from Chennai.</a:t>
            </a:r>
            <a:endPar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r>
              <a:rPr lang="en-US" sz="2800" dirty="0">
                <a:solidFill>
                  <a:schemeClr val="accent3">
                    <a:lumMod val="75000"/>
                    <a:lumOff val="25000"/>
                  </a:schemeClr>
                </a:solidFill>
                <a:latin typeface="Estrangelo Edessa" panose="03080600000000000000" pitchFamily="66" charset="0"/>
                <a:cs typeface="Estrangelo Edessa" panose="03080600000000000000" pitchFamily="66" charset="0"/>
              </a:rPr>
              <a:t>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My employee id is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153009.</a:t>
            </a:r>
            <a:endPar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 I have used the Spring MVC to develop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this </a:t>
            </a:r>
            <a:r>
              <a:rPr lang="en-US" sz="2800" b="1" dirty="0" smtClean="0">
                <a:solidFill>
                  <a:schemeClr val="accent3">
                    <a:lumMod val="75000"/>
                    <a:lumOff val="25000"/>
                  </a:schemeClr>
                </a:solidFill>
                <a:latin typeface="Estrangelo Edessa" panose="03080600000000000000" pitchFamily="66" charset="0"/>
                <a:cs typeface="Estrangelo Edessa" panose="03080600000000000000" pitchFamily="66" charset="0"/>
              </a:rPr>
              <a:t>Wallet </a:t>
            </a:r>
            <a:r>
              <a:rPr lang="en-US" sz="2800" b="1" dirty="0" smtClean="0">
                <a:solidFill>
                  <a:schemeClr val="accent3">
                    <a:lumMod val="75000"/>
                    <a:lumOff val="25000"/>
                  </a:schemeClr>
                </a:solidFill>
                <a:latin typeface="Estrangelo Edessa" panose="03080600000000000000" pitchFamily="66" charset="0"/>
                <a:cs typeface="Estrangelo Edessa" panose="03080600000000000000" pitchFamily="66" charset="0"/>
              </a:rPr>
              <a:t>application.</a:t>
            </a:r>
          </a:p>
          <a:p>
            <a:pPr marL="457200" indent="-457200">
              <a:buFont typeface="Arial" panose="020B0604020202020204" pitchFamily="34" charset="0"/>
              <a:buChar char="•"/>
            </a:pPr>
            <a:endParaRPr lang="en-US" sz="2800" dirty="0">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smtClean="0">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smtClean="0">
              <a:latin typeface="Estrangelo Edessa" panose="03080600000000000000" pitchFamily="66" charset="0"/>
              <a:cs typeface="Estrangelo Edessa" panose="03080600000000000000" pitchFamily="66" charset="0"/>
            </a:endParaRPr>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33"/>
          </p:nvPr>
        </p:nvSpPr>
        <p:spPr>
          <a:xfrm>
            <a:off x="407988" y="1828800"/>
            <a:ext cx="5383212" cy="1676400"/>
          </a:xfrm>
        </p:spPr>
        <p:txBody>
          <a:bodyPr/>
          <a:lstStyle/>
          <a:p>
            <a:r>
              <a:rPr lang="en-US" sz="4400" b="1" dirty="0" smtClean="0">
                <a:solidFill>
                  <a:schemeClr val="accent4"/>
                </a:solidFill>
              </a:rPr>
              <a:t>Project Requirements</a:t>
            </a:r>
            <a:endParaRPr lang="en-US" sz="4400" b="1" dirty="0">
              <a:solidFill>
                <a:schemeClr val="accent4"/>
              </a:solidFill>
            </a:endParaRPr>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a:xfrm>
            <a:off x="407987" y="2010606"/>
            <a:ext cx="11348922" cy="4442581"/>
          </a:xfrm>
        </p:spPr>
        <p:txBody>
          <a:bodyPr/>
          <a:lstStyle/>
          <a:p>
            <a:endParaRPr lang="pt-PT" sz="2800" b="1" dirty="0" smtClean="0"/>
          </a:p>
          <a:p>
            <a:pPr marL="342900" indent="-342900">
              <a:buFont typeface="+mj-lt"/>
              <a:buAutoNum type="arabicPeriod"/>
            </a:pPr>
            <a:r>
              <a:rPr lang="pt-PT" sz="1600" dirty="0" smtClean="0"/>
              <a:t>Java 10 </a:t>
            </a:r>
          </a:p>
          <a:p>
            <a:pPr marL="342900" indent="-342900">
              <a:buFont typeface="+mj-lt"/>
              <a:buAutoNum type="arabicPeriod"/>
            </a:pPr>
            <a:r>
              <a:rPr lang="en-US" sz="1600" dirty="0" smtClean="0"/>
              <a:t>STS Version</a:t>
            </a:r>
            <a:r>
              <a:rPr lang="en-US" sz="1600" dirty="0"/>
              <a:t>: </a:t>
            </a:r>
            <a:r>
              <a:rPr lang="en-US" sz="1600" dirty="0" smtClean="0"/>
              <a:t>3.9.4.</a:t>
            </a:r>
            <a:r>
              <a:rPr lang="en-US" sz="1600" i="1" dirty="0" smtClean="0"/>
              <a:t>RELEASE</a:t>
            </a:r>
          </a:p>
          <a:p>
            <a:pPr marL="342900" indent="-342900">
              <a:buFont typeface="+mj-lt"/>
              <a:buAutoNum type="arabicPeriod"/>
            </a:pPr>
            <a:r>
              <a:rPr lang="en-US" sz="1600" dirty="0" smtClean="0"/>
              <a:t>Eclipse </a:t>
            </a:r>
            <a:r>
              <a:rPr lang="en-US" sz="1600" dirty="0"/>
              <a:t>Oxygen.3a (4.7.3a</a:t>
            </a:r>
            <a:r>
              <a:rPr lang="en-US" sz="1600" dirty="0" smtClean="0"/>
              <a:t>) platform</a:t>
            </a:r>
          </a:p>
          <a:p>
            <a:pPr marL="342900" indent="-342900">
              <a:buFont typeface="+mj-lt"/>
              <a:buAutoNum type="arabicPeriod"/>
            </a:pPr>
            <a:r>
              <a:rPr lang="pt-PT" sz="1600" dirty="0" smtClean="0"/>
              <a:t>MySQL  5.5 Command Line Client</a:t>
            </a:r>
          </a:p>
          <a:p>
            <a:pPr marL="342900" indent="-342900">
              <a:buFont typeface="+mj-lt"/>
              <a:buAutoNum type="arabicPeriod"/>
            </a:pPr>
            <a:r>
              <a:rPr lang="pt-PT" sz="1600" dirty="0" smtClean="0"/>
              <a:t>HTML 5</a:t>
            </a:r>
          </a:p>
          <a:p>
            <a:pPr marL="342900" indent="-342900">
              <a:buFont typeface="+mj-lt"/>
              <a:buAutoNum type="arabicPeriod"/>
            </a:pPr>
            <a:r>
              <a:rPr lang="pt-PT" sz="1600" dirty="0" smtClean="0"/>
              <a:t>CSS 3</a:t>
            </a:r>
          </a:p>
          <a:p>
            <a:pPr marL="342900" indent="-342900">
              <a:buFont typeface="+mj-lt"/>
              <a:buAutoNum type="arabicPeriod"/>
            </a:pPr>
            <a:r>
              <a:rPr lang="pt-PT" sz="1600" dirty="0" smtClean="0"/>
              <a:t>JavaScript </a:t>
            </a:r>
          </a:p>
          <a:p>
            <a:pPr marL="342900" indent="-342900">
              <a:buFont typeface="+mj-lt"/>
              <a:buAutoNum type="arabicPeriod"/>
            </a:pPr>
            <a:r>
              <a:rPr lang="pt-PT" sz="1600" dirty="0" smtClean="0"/>
              <a:t>JSP </a:t>
            </a:r>
          </a:p>
          <a:p>
            <a:endParaRPr lang="pt-PT" sz="2800" dirty="0"/>
          </a:p>
        </p:txBody>
      </p:sp>
      <p:sp>
        <p:nvSpPr>
          <p:cNvPr id="8" name="Text Placeholder 7">
            <a:extLst>
              <a:ext uri="{FF2B5EF4-FFF2-40B4-BE49-F238E27FC236}">
                <a16:creationId xmlns:a16="http://schemas.microsoft.com/office/drawing/2014/main" xmlns="" id="{685DA84B-712F-4997-B040-EA16BEA93F9C}"/>
              </a:ext>
            </a:extLst>
          </p:cNvPr>
          <p:cNvSpPr>
            <a:spLocks noGrp="1"/>
          </p:cNvSpPr>
          <p:nvPr>
            <p:ph type="body" sz="quarter" idx="12"/>
          </p:nvPr>
        </p:nvSpPr>
        <p:spPr>
          <a:xfrm>
            <a:off x="374459" y="1232407"/>
            <a:ext cx="5543551" cy="438494"/>
          </a:xfrm>
        </p:spPr>
        <p:txBody>
          <a:bodyPr/>
          <a:lstStyle/>
          <a:p>
            <a:r>
              <a:rPr lang="pt-PT" sz="2400" b="1" dirty="0" smtClean="0"/>
              <a:t>Softwares</a:t>
            </a:r>
            <a:r>
              <a:rPr lang="pt-PT" b="1" dirty="0" smtClean="0"/>
              <a:t>:</a:t>
            </a:r>
            <a:endParaRPr lang="pt-PT" b="1" dirty="0"/>
          </a:p>
        </p:txBody>
      </p:sp>
      <p:sp>
        <p:nvSpPr>
          <p:cNvPr id="2" name="Rectangle 1"/>
          <p:cNvSpPr/>
          <p:nvPr/>
        </p:nvSpPr>
        <p:spPr>
          <a:xfrm>
            <a:off x="160338" y="1784136"/>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4D0680E3-AA32-4CF6-8F32-34091BD0DD6D}"/>
              </a:ext>
            </a:extLst>
          </p:cNvPr>
          <p:cNvSpPr>
            <a:spLocks noGrp="1"/>
          </p:cNvSpPr>
          <p:nvPr>
            <p:ph type="body" sz="quarter" idx="11"/>
          </p:nvPr>
        </p:nvSpPr>
        <p:spPr>
          <a:xfrm>
            <a:off x="198893" y="1371600"/>
            <a:ext cx="11734800" cy="4876800"/>
          </a:xfrm>
        </p:spPr>
        <p:txBody>
          <a:bodyPr/>
          <a:lstStyle/>
          <a:p>
            <a:pPr marL="342900" indent="-342900">
              <a:buFont typeface="Wingdings" panose="05000000000000000000" pitchFamily="2" charset="2"/>
              <a:buChar char="q"/>
            </a:pPr>
            <a:r>
              <a:rPr lang="en-US" sz="1800" dirty="0" smtClean="0"/>
              <a:t>The</a:t>
            </a:r>
            <a:r>
              <a:rPr lang="en-US" sz="1800" dirty="0" smtClean="0"/>
              <a:t> </a:t>
            </a:r>
            <a:r>
              <a:rPr lang="en-US" sz="1800" dirty="0" smtClean="0"/>
              <a:t>banking </a:t>
            </a:r>
            <a:r>
              <a:rPr lang="en-US" sz="1800" dirty="0"/>
              <a:t>system </a:t>
            </a:r>
            <a:r>
              <a:rPr lang="en-US" sz="1800" dirty="0" smtClean="0"/>
              <a:t>is </a:t>
            </a:r>
            <a:r>
              <a:rPr lang="en-US" sz="1800" dirty="0" smtClean="0"/>
              <a:t>an </a:t>
            </a:r>
            <a:r>
              <a:rPr lang="en-US" sz="1800" dirty="0" smtClean="0"/>
              <a:t>application developed </a:t>
            </a:r>
            <a:r>
              <a:rPr lang="en-US" sz="1800" dirty="0"/>
              <a:t>primarily to facilitate </a:t>
            </a:r>
            <a:r>
              <a:rPr lang="en-US" sz="1800" dirty="0" smtClean="0"/>
              <a:t>bank operations through the application. </a:t>
            </a:r>
            <a:r>
              <a:rPr lang="en-US" sz="1800" dirty="0" smtClean="0"/>
              <a:t>The </a:t>
            </a:r>
            <a:r>
              <a:rPr lang="en-US" sz="1800" dirty="0"/>
              <a:t>focus of this project is to </a:t>
            </a:r>
            <a:r>
              <a:rPr lang="en-US" sz="1800" dirty="0" smtClean="0"/>
              <a:t>design a </a:t>
            </a:r>
            <a:r>
              <a:rPr lang="en-US" sz="1800" dirty="0" smtClean="0"/>
              <a:t>bank </a:t>
            </a:r>
            <a:r>
              <a:rPr lang="en-US" sz="1800" dirty="0" smtClean="0"/>
              <a:t>application </a:t>
            </a:r>
            <a:r>
              <a:rPr lang="en-US" sz="1800" dirty="0" smtClean="0"/>
              <a:t>as </a:t>
            </a:r>
            <a:r>
              <a:rPr lang="en-US" sz="1800" dirty="0" smtClean="0"/>
              <a:t>per </a:t>
            </a:r>
            <a:r>
              <a:rPr lang="en-US" sz="1800" dirty="0" smtClean="0"/>
              <a:t>the client </a:t>
            </a:r>
            <a:r>
              <a:rPr lang="en-US" sz="1800" dirty="0" smtClean="0"/>
              <a:t>requirement.</a:t>
            </a:r>
          </a:p>
          <a:p>
            <a:pPr marL="342900" indent="-342900">
              <a:buFont typeface="Wingdings" panose="05000000000000000000" pitchFamily="2" charset="2"/>
              <a:buChar char="q"/>
            </a:pPr>
            <a:endParaRPr lang="en-US" sz="1800" dirty="0"/>
          </a:p>
          <a:p>
            <a:pPr marL="342900" indent="-342900">
              <a:buFont typeface="Wingdings" panose="05000000000000000000" pitchFamily="2" charset="2"/>
              <a:buChar char="q"/>
            </a:pPr>
            <a:r>
              <a:rPr lang="en-US" sz="1800" dirty="0" smtClean="0"/>
              <a:t>The user interface consists of the user login with </a:t>
            </a:r>
            <a:r>
              <a:rPr lang="en-US" sz="1800" dirty="0" smtClean="0"/>
              <a:t>Customer Id </a:t>
            </a:r>
            <a:r>
              <a:rPr lang="en-US" sz="1800" dirty="0" smtClean="0"/>
              <a:t>and password.</a:t>
            </a:r>
          </a:p>
          <a:p>
            <a:pPr marL="342900" indent="-342900">
              <a:buFont typeface="Wingdings" panose="05000000000000000000" pitchFamily="2" charset="2"/>
              <a:buChar char="q"/>
            </a:pPr>
            <a:endParaRPr lang="en-US" sz="1800" dirty="0" smtClean="0"/>
          </a:p>
          <a:p>
            <a:pPr marL="342900" indent="-342900">
              <a:buFont typeface="Wingdings" panose="05000000000000000000" pitchFamily="2" charset="2"/>
              <a:buChar char="q"/>
            </a:pPr>
            <a:r>
              <a:rPr lang="en-US" sz="1800" dirty="0" smtClean="0"/>
              <a:t>After successful login the user enters to the main banking portal where user can perform following operations:</a:t>
            </a:r>
          </a:p>
          <a:p>
            <a:pPr marL="342900" indent="-342900">
              <a:buFont typeface="Wingdings" panose="05000000000000000000" pitchFamily="2" charset="2"/>
              <a:buChar char="q"/>
            </a:pPr>
            <a:endParaRPr lang="en-US" sz="2000" dirty="0" smtClean="0"/>
          </a:p>
          <a:p>
            <a:pPr marL="747713" lvl="1" indent="-514350">
              <a:buFont typeface="+mj-lt"/>
              <a:buAutoNum type="romanLcPeriod"/>
            </a:pPr>
            <a:r>
              <a:rPr lang="en-US" sz="1600" dirty="0" smtClean="0"/>
              <a:t>Account Creation.</a:t>
            </a:r>
            <a:endParaRPr lang="en-US" sz="1600" dirty="0" smtClean="0"/>
          </a:p>
          <a:p>
            <a:pPr marL="747713" lvl="1" indent="-514350">
              <a:buFont typeface="+mj-lt"/>
              <a:buAutoNum type="romanLcPeriod"/>
            </a:pPr>
            <a:r>
              <a:rPr lang="en-US" sz="1600" dirty="0" smtClean="0"/>
              <a:t>Check </a:t>
            </a:r>
            <a:r>
              <a:rPr lang="en-US" sz="1600" dirty="0" smtClean="0"/>
              <a:t>Balance.</a:t>
            </a:r>
            <a:endParaRPr lang="en-US" sz="1600" dirty="0" smtClean="0"/>
          </a:p>
          <a:p>
            <a:pPr marL="747713" lvl="1" indent="-514350">
              <a:buFont typeface="+mj-lt"/>
              <a:buAutoNum type="romanLcPeriod"/>
            </a:pPr>
            <a:r>
              <a:rPr lang="en-US" sz="1600" dirty="0" smtClean="0"/>
              <a:t>Deposit and </a:t>
            </a:r>
            <a:r>
              <a:rPr lang="en-US" sz="1600" dirty="0" smtClean="0"/>
              <a:t>Withdraw.</a:t>
            </a:r>
            <a:endParaRPr lang="en-US" sz="1600" dirty="0" smtClean="0"/>
          </a:p>
          <a:p>
            <a:pPr marL="747713" lvl="1" indent="-514350">
              <a:buFont typeface="+mj-lt"/>
              <a:buAutoNum type="romanLcPeriod"/>
            </a:pPr>
            <a:r>
              <a:rPr lang="en-US" sz="1600" dirty="0" smtClean="0"/>
              <a:t>Fund </a:t>
            </a:r>
            <a:r>
              <a:rPr lang="en-US" sz="1600" dirty="0" smtClean="0"/>
              <a:t>Transfer.</a:t>
            </a:r>
            <a:endParaRPr lang="en-US" sz="1600" dirty="0" smtClean="0"/>
          </a:p>
          <a:p>
            <a:pPr marL="747713" lvl="1" indent="-514350">
              <a:buFont typeface="+mj-lt"/>
              <a:buAutoNum type="romanLcPeriod"/>
            </a:pPr>
            <a:r>
              <a:rPr lang="en-US" sz="1600" dirty="0" smtClean="0"/>
              <a:t>View Transactions of all types of account under one customer id.</a:t>
            </a:r>
            <a:endParaRPr lang="en-US" sz="1600" dirty="0" smtClean="0"/>
          </a:p>
          <a:p>
            <a:pPr marL="747713" lvl="1" indent="-514350">
              <a:buFont typeface="+mj-lt"/>
              <a:buAutoNum type="romanLcPeriod"/>
            </a:pPr>
            <a:r>
              <a:rPr lang="en-US" sz="1600" dirty="0" smtClean="0"/>
              <a:t>Logout.</a:t>
            </a:r>
            <a:endParaRPr lang="en-US" sz="1600" dirty="0"/>
          </a:p>
        </p:txBody>
      </p:sp>
      <p:sp>
        <p:nvSpPr>
          <p:cNvPr id="2" name="Rectangle 1"/>
          <p:cNvSpPr/>
          <p:nvPr/>
        </p:nvSpPr>
        <p:spPr>
          <a:xfrm>
            <a:off x="198893" y="818628"/>
            <a:ext cx="115824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107E07E-C7C9-4491-AF70-80EA99ECE59D}"/>
              </a:ext>
            </a:extLst>
          </p:cNvPr>
          <p:cNvSpPr>
            <a:spLocks noGrp="1"/>
          </p:cNvSpPr>
          <p:nvPr>
            <p:ph type="body" sz="quarter" idx="13"/>
          </p:nvPr>
        </p:nvSpPr>
        <p:spPr/>
        <p:txBody>
          <a:bodyPr/>
          <a:lstStyle/>
          <a:p>
            <a:r>
              <a:rPr lang="pt-PT" dirty="0" smtClean="0"/>
              <a:t>Customer</a:t>
            </a:r>
            <a:endParaRPr lang="pt-PT" dirty="0"/>
          </a:p>
        </p:txBody>
      </p:sp>
      <p:sp>
        <p:nvSpPr>
          <p:cNvPr id="8" name="Text Placeholder 7">
            <a:extLst>
              <a:ext uri="{FF2B5EF4-FFF2-40B4-BE49-F238E27FC236}">
                <a16:creationId xmlns:a16="http://schemas.microsoft.com/office/drawing/2014/main" xmlns="" id="{F440DD2A-0430-4C5E-B3E9-A7668FCC65F3}"/>
              </a:ext>
            </a:extLst>
          </p:cNvPr>
          <p:cNvSpPr>
            <a:spLocks noGrp="1"/>
          </p:cNvSpPr>
          <p:nvPr>
            <p:ph type="body" sz="quarter" idx="32"/>
          </p:nvPr>
        </p:nvSpPr>
        <p:spPr/>
        <p:txBody>
          <a:bodyPr/>
          <a:lstStyle/>
          <a:p>
            <a:r>
              <a:rPr lang="pt-PT" dirty="0" smtClean="0"/>
              <a:t>Contains </a:t>
            </a:r>
            <a:r>
              <a:rPr lang="pt-PT" dirty="0" smtClean="0"/>
              <a:t>user </a:t>
            </a:r>
            <a:r>
              <a:rPr lang="pt-PT" dirty="0" smtClean="0"/>
              <a:t>information</a:t>
            </a:r>
            <a:endParaRPr lang="pt-PT" dirty="0"/>
          </a:p>
        </p:txBody>
      </p:sp>
      <p:sp>
        <p:nvSpPr>
          <p:cNvPr id="9" name="Text Placeholder 8">
            <a:extLst>
              <a:ext uri="{FF2B5EF4-FFF2-40B4-BE49-F238E27FC236}">
                <a16:creationId xmlns:a16="http://schemas.microsoft.com/office/drawing/2014/main" xmlns="" id="{AE7DB5AB-EDC1-493A-A05E-EF242255237A}"/>
              </a:ext>
            </a:extLst>
          </p:cNvPr>
          <p:cNvSpPr>
            <a:spLocks noGrp="1"/>
          </p:cNvSpPr>
          <p:nvPr>
            <p:ph type="body" sz="quarter" idx="33"/>
          </p:nvPr>
        </p:nvSpPr>
        <p:spPr/>
        <p:txBody>
          <a:bodyPr/>
          <a:lstStyle/>
          <a:p>
            <a:r>
              <a:rPr lang="da-DK" dirty="0" smtClean="0"/>
              <a:t>Account</a:t>
            </a:r>
            <a:endParaRPr lang="da-DK" dirty="0"/>
          </a:p>
        </p:txBody>
      </p:sp>
      <p:sp>
        <p:nvSpPr>
          <p:cNvPr id="11" name="Text Placeholder 10">
            <a:extLst>
              <a:ext uri="{FF2B5EF4-FFF2-40B4-BE49-F238E27FC236}">
                <a16:creationId xmlns:a16="http://schemas.microsoft.com/office/drawing/2014/main" xmlns="" id="{E2F5E3C3-8C95-4F9C-8370-0A1C87237CA8}"/>
              </a:ext>
            </a:extLst>
          </p:cNvPr>
          <p:cNvSpPr>
            <a:spLocks noGrp="1"/>
          </p:cNvSpPr>
          <p:nvPr>
            <p:ph type="body" sz="quarter" idx="35"/>
          </p:nvPr>
        </p:nvSpPr>
        <p:spPr/>
        <p:txBody>
          <a:bodyPr/>
          <a:lstStyle/>
          <a:p>
            <a:r>
              <a:rPr lang="da-DK" dirty="0" smtClean="0"/>
              <a:t>Transaction</a:t>
            </a:r>
            <a:endParaRPr lang="da-DK" dirty="0"/>
          </a:p>
        </p:txBody>
      </p:sp>
      <p:sp>
        <p:nvSpPr>
          <p:cNvPr id="13" name="Text Placeholder 12">
            <a:extLst>
              <a:ext uri="{FF2B5EF4-FFF2-40B4-BE49-F238E27FC236}">
                <a16:creationId xmlns:a16="http://schemas.microsoft.com/office/drawing/2014/main" xmlns="" id="{EDA1D66A-C023-456D-9B56-482EF7D3D5E2}"/>
              </a:ext>
            </a:extLst>
          </p:cNvPr>
          <p:cNvSpPr>
            <a:spLocks noGrp="1"/>
          </p:cNvSpPr>
          <p:nvPr>
            <p:ph type="body" sz="quarter" idx="37"/>
          </p:nvPr>
        </p:nvSpPr>
        <p:spPr>
          <a:xfrm>
            <a:off x="8830825" y="237592"/>
            <a:ext cx="2927906" cy="876300"/>
          </a:xfrm>
        </p:spPr>
        <p:txBody>
          <a:bodyPr/>
          <a:lstStyle/>
          <a:p>
            <a:r>
              <a:rPr lang="pt-PT" sz="3600" dirty="0" smtClean="0">
                <a:solidFill>
                  <a:schemeClr val="accent3">
                    <a:lumMod val="50000"/>
                    <a:lumOff val="50000"/>
                  </a:schemeClr>
                </a:solidFill>
                <a:latin typeface="Calibri" panose="020F0502020204030204" pitchFamily="34" charset="0"/>
              </a:rPr>
              <a:t>Database Handling</a:t>
            </a:r>
            <a:endParaRPr lang="pt-PT" sz="3600" dirty="0">
              <a:solidFill>
                <a:schemeClr val="accent3">
                  <a:lumMod val="50000"/>
                  <a:lumOff val="50000"/>
                </a:schemeClr>
              </a:solidFill>
              <a:latin typeface="Calibri" panose="020F0502020204030204" pitchFamily="34" charset="0"/>
            </a:endParaRPr>
          </a:p>
        </p:txBody>
      </p:sp>
      <p:sp>
        <p:nvSpPr>
          <p:cNvPr id="6" name="Title 5">
            <a:extLst>
              <a:ext uri="{FF2B5EF4-FFF2-40B4-BE49-F238E27FC236}">
                <a16:creationId xmlns:a16="http://schemas.microsoft.com/office/drawing/2014/main" xmlns="" id="{DE92CAD8-1DB1-4620-AE43-58463EEC07A7}"/>
              </a:ext>
            </a:extLst>
          </p:cNvPr>
          <p:cNvSpPr>
            <a:spLocks noGrp="1"/>
          </p:cNvSpPr>
          <p:nvPr>
            <p:ph type="title"/>
          </p:nvPr>
        </p:nvSpPr>
        <p:spPr/>
        <p:txBody>
          <a:bodyPr>
            <a:normAutofit/>
          </a:bodyPr>
          <a:lstStyle/>
          <a:p>
            <a:r>
              <a:rPr lang="pt-PT" sz="4400" b="1" dirty="0" smtClean="0"/>
              <a:t>Tables Used</a:t>
            </a:r>
            <a:endParaRPr lang="pt-PT" sz="4400" b="1" dirty="0"/>
          </a:p>
        </p:txBody>
      </p:sp>
      <p:sp>
        <p:nvSpPr>
          <p:cNvPr id="10" name="Text Placeholder 9">
            <a:extLst>
              <a:ext uri="{FF2B5EF4-FFF2-40B4-BE49-F238E27FC236}">
                <a16:creationId xmlns:a16="http://schemas.microsoft.com/office/drawing/2014/main" xmlns="" id="{7FB3716E-9382-4C5B-89D8-7D3D309649B1}"/>
              </a:ext>
            </a:extLst>
          </p:cNvPr>
          <p:cNvSpPr>
            <a:spLocks noGrp="1"/>
          </p:cNvSpPr>
          <p:nvPr>
            <p:ph type="body" sz="quarter" idx="38"/>
          </p:nvPr>
        </p:nvSpPr>
        <p:spPr/>
        <p:txBody>
          <a:bodyPr/>
          <a:lstStyle/>
          <a:p>
            <a:r>
              <a:rPr lang="pt-PT" dirty="0" smtClean="0"/>
              <a:t>Contains Information related to individual user </a:t>
            </a:r>
            <a:r>
              <a:rPr lang="pt-PT" dirty="0" smtClean="0"/>
              <a:t>accounts of multiple types.</a:t>
            </a:r>
            <a:endParaRPr lang="pt-PT" dirty="0"/>
          </a:p>
        </p:txBody>
      </p:sp>
      <p:sp>
        <p:nvSpPr>
          <p:cNvPr id="12" name="Text Placeholder 11">
            <a:extLst>
              <a:ext uri="{FF2B5EF4-FFF2-40B4-BE49-F238E27FC236}">
                <a16:creationId xmlns:a16="http://schemas.microsoft.com/office/drawing/2014/main" xmlns="" id="{BA5AB316-80C7-476A-94AD-BE50C2B56E2C}"/>
              </a:ext>
            </a:extLst>
          </p:cNvPr>
          <p:cNvSpPr>
            <a:spLocks noGrp="1"/>
          </p:cNvSpPr>
          <p:nvPr>
            <p:ph type="body" sz="quarter" idx="39"/>
          </p:nvPr>
        </p:nvSpPr>
        <p:spPr/>
        <p:txBody>
          <a:bodyPr/>
          <a:lstStyle/>
          <a:p>
            <a:r>
              <a:rPr lang="pt-PT" dirty="0" smtClean="0"/>
              <a:t>Contains information related to all the transactions for every account of every user.</a:t>
            </a:r>
            <a:endParaRPr lang="pt-PT" dirty="0"/>
          </a:p>
        </p:txBody>
      </p:sp>
      <p:grpSp>
        <p:nvGrpSpPr>
          <p:cNvPr id="15" name="Group 19">
            <a:extLst>
              <a:ext uri="{FF2B5EF4-FFF2-40B4-BE49-F238E27FC236}">
                <a16:creationId xmlns:a16="http://schemas.microsoft.com/office/drawing/2014/main" xmlns=""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a16="http://schemas.microsoft.com/office/drawing/2014/main" xmlns=""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a16="http://schemas.microsoft.com/office/drawing/2014/main" xmlns=""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a16="http://schemas.microsoft.com/office/drawing/2014/main" xmlns=""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a16="http://schemas.microsoft.com/office/drawing/2014/main" xmlns="" id="{19621B79-FE8E-4A93-A16C-41B91E501972}"/>
              </a:ext>
            </a:extLst>
          </p:cNvPr>
          <p:cNvGrpSpPr>
            <a:grpSpLocks noChangeAspect="1"/>
          </p:cNvGrpSpPr>
          <p:nvPr/>
        </p:nvGrpSpPr>
        <p:grpSpPr bwMode="auto">
          <a:xfrm>
            <a:off x="4149832" y="1758074"/>
            <a:ext cx="1330762" cy="1247369"/>
            <a:chOff x="-61" y="-66"/>
            <a:chExt cx="1133" cy="1062"/>
          </a:xfrm>
        </p:grpSpPr>
        <p:sp>
          <p:nvSpPr>
            <p:cNvPr id="20" name="Freeform 26">
              <a:extLst>
                <a:ext uri="{FF2B5EF4-FFF2-40B4-BE49-F238E27FC236}">
                  <a16:creationId xmlns:a16="http://schemas.microsoft.com/office/drawing/2014/main" xmlns=""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a16="http://schemas.microsoft.com/office/drawing/2014/main" xmlns=""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a16="http://schemas.microsoft.com/office/drawing/2014/main" xmlns="" id="{2450D3E4-236D-4FB2-A7B0-FA7B6A48CF6E}"/>
              </a:ext>
            </a:extLst>
          </p:cNvPr>
          <p:cNvGrpSpPr>
            <a:grpSpLocks noChangeAspect="1"/>
          </p:cNvGrpSpPr>
          <p:nvPr/>
        </p:nvGrpSpPr>
        <p:grpSpPr bwMode="auto">
          <a:xfrm>
            <a:off x="228600" y="1734076"/>
            <a:ext cx="1359985" cy="1271367"/>
            <a:chOff x="-223" y="-210"/>
            <a:chExt cx="3852" cy="3601"/>
          </a:xfrm>
        </p:grpSpPr>
        <p:sp>
          <p:nvSpPr>
            <p:cNvPr id="23" name="Freeform 31">
              <a:extLst>
                <a:ext uri="{FF2B5EF4-FFF2-40B4-BE49-F238E27FC236}">
                  <a16:creationId xmlns:a16="http://schemas.microsoft.com/office/drawing/2014/main" xmlns=""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a16="http://schemas.microsoft.com/office/drawing/2014/main" xmlns=""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a16="http://schemas.microsoft.com/office/drawing/2014/main" xmlns=""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a16="http://schemas.microsoft.com/office/drawing/2014/main" xmlns=""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a16="http://schemas.microsoft.com/office/drawing/2014/main" xmlns=""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a16="http://schemas.microsoft.com/office/drawing/2014/main" xmlns="" id="{050BAD2A-A3F6-4966-A527-0A8E7F6CE314}"/>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a16="http://schemas.microsoft.com/office/drawing/2014/main" xmlns="" id="{AE39C9AB-4E22-406A-B6C9-E0A3C9191BA2}"/>
              </a:ext>
            </a:extLst>
          </p:cNvPr>
          <p:cNvSpPr>
            <a:spLocks noGrp="1"/>
          </p:cNvSpPr>
          <p:nvPr>
            <p:ph type="body" sz="quarter" idx="35"/>
          </p:nvPr>
        </p:nvSpPr>
        <p:spPr/>
        <p:txBody>
          <a:bodyPr/>
          <a:lstStyle/>
          <a:p>
            <a:r>
              <a:rPr lang="pt-PT" dirty="0"/>
              <a:t>01</a:t>
            </a:r>
          </a:p>
        </p:txBody>
      </p:sp>
      <p:sp>
        <p:nvSpPr>
          <p:cNvPr id="39" name="Text Placeholder 38">
            <a:extLst>
              <a:ext uri="{FF2B5EF4-FFF2-40B4-BE49-F238E27FC236}">
                <a16:creationId xmlns:a16="http://schemas.microsoft.com/office/drawing/2014/main" xmlns="" id="{2A4B2EDC-B00E-4436-BE6F-90768B24432B}"/>
              </a:ext>
            </a:extLst>
          </p:cNvPr>
          <p:cNvSpPr>
            <a:spLocks noGrp="1"/>
          </p:cNvSpPr>
          <p:nvPr>
            <p:ph type="body" sz="quarter" idx="36"/>
          </p:nvPr>
        </p:nvSpPr>
        <p:spPr>
          <a:xfrm>
            <a:off x="5748742" y="3293699"/>
            <a:ext cx="863263" cy="482705"/>
          </a:xfrm>
        </p:spPr>
        <p:txBody>
          <a:bodyPr/>
          <a:lstStyle/>
          <a:p>
            <a:r>
              <a:rPr lang="pt-PT" dirty="0"/>
              <a:t>02</a:t>
            </a:r>
          </a:p>
        </p:txBody>
      </p:sp>
      <p:sp>
        <p:nvSpPr>
          <p:cNvPr id="40" name="Text Placeholder 39">
            <a:extLst>
              <a:ext uri="{FF2B5EF4-FFF2-40B4-BE49-F238E27FC236}">
                <a16:creationId xmlns:a16="http://schemas.microsoft.com/office/drawing/2014/main" xmlns="" id="{22A9A6D1-FE4E-4431-8770-86D7EE5AA040}"/>
              </a:ext>
            </a:extLst>
          </p:cNvPr>
          <p:cNvSpPr>
            <a:spLocks noGrp="1"/>
          </p:cNvSpPr>
          <p:nvPr>
            <p:ph type="body" sz="quarter" idx="37"/>
          </p:nvPr>
        </p:nvSpPr>
        <p:spPr/>
        <p:txBody>
          <a:bodyPr/>
          <a:lstStyle/>
          <a:p>
            <a:r>
              <a:rPr lang="pt-PT"/>
              <a:t>03</a:t>
            </a:r>
            <a:endParaRPr lang="pt-PT" dirty="0"/>
          </a:p>
        </p:txBody>
      </p:sp>
      <p:sp>
        <p:nvSpPr>
          <p:cNvPr id="31" name="Title 30">
            <a:extLst>
              <a:ext uri="{FF2B5EF4-FFF2-40B4-BE49-F238E27FC236}">
                <a16:creationId xmlns:a16="http://schemas.microsoft.com/office/drawing/2014/main" xmlns="" id="{E5B481ED-527F-41B3-8825-E425AE3D427A}"/>
              </a:ext>
            </a:extLst>
          </p:cNvPr>
          <p:cNvSpPr>
            <a:spLocks noGrp="1"/>
          </p:cNvSpPr>
          <p:nvPr>
            <p:ph type="title"/>
          </p:nvPr>
        </p:nvSpPr>
        <p:spPr>
          <a:xfrm>
            <a:off x="445004" y="828243"/>
            <a:ext cx="2663676" cy="1584027"/>
          </a:xfrm>
        </p:spPr>
        <p:txBody>
          <a:bodyPr/>
          <a:lstStyle/>
          <a:p>
            <a:r>
              <a:rPr lang="en-US" dirty="0" smtClean="0"/>
              <a:t>Tables Structures</a:t>
            </a:r>
            <a:endParaRPr lang="pt-PT" dirty="0"/>
          </a:p>
        </p:txBody>
      </p:sp>
      <p:sp>
        <p:nvSpPr>
          <p:cNvPr id="32" name="Text Placeholder 31">
            <a:extLst>
              <a:ext uri="{FF2B5EF4-FFF2-40B4-BE49-F238E27FC236}">
                <a16:creationId xmlns:a16="http://schemas.microsoft.com/office/drawing/2014/main" xmlns="" id="{9E6C3BF7-14BF-453F-826B-7287C752C9BF}"/>
              </a:ext>
            </a:extLst>
          </p:cNvPr>
          <p:cNvSpPr>
            <a:spLocks noGrp="1"/>
          </p:cNvSpPr>
          <p:nvPr>
            <p:ph type="body" sz="quarter" idx="13"/>
          </p:nvPr>
        </p:nvSpPr>
        <p:spPr>
          <a:xfrm>
            <a:off x="6901289" y="1043282"/>
            <a:ext cx="4866123" cy="412363"/>
          </a:xfrm>
        </p:spPr>
        <p:txBody>
          <a:bodyPr/>
          <a:lstStyle/>
          <a:p>
            <a:r>
              <a:rPr lang="en-US" dirty="0" smtClean="0"/>
              <a:t>Customer</a:t>
            </a:r>
            <a:endParaRPr lang="pt-PT" dirty="0"/>
          </a:p>
        </p:txBody>
      </p:sp>
      <p:sp>
        <p:nvSpPr>
          <p:cNvPr id="33" name="Text Placeholder 32">
            <a:extLst>
              <a:ext uri="{FF2B5EF4-FFF2-40B4-BE49-F238E27FC236}">
                <a16:creationId xmlns:a16="http://schemas.microsoft.com/office/drawing/2014/main" xmlns="" id="{36040C9E-9806-4074-8604-57E3BC808E2E}"/>
              </a:ext>
            </a:extLst>
          </p:cNvPr>
          <p:cNvSpPr>
            <a:spLocks noGrp="1"/>
          </p:cNvSpPr>
          <p:nvPr>
            <p:ph type="body" sz="quarter" idx="32"/>
          </p:nvPr>
        </p:nvSpPr>
        <p:spPr>
          <a:xfrm>
            <a:off x="6917889" y="1268413"/>
            <a:ext cx="4866123" cy="1399160"/>
          </a:xfrm>
        </p:spPr>
        <p:txBody>
          <a:bodyPr/>
          <a:lstStyle/>
          <a:p>
            <a:endParaRPr lang="pt-PT" dirty="0" smtClean="0"/>
          </a:p>
          <a:p>
            <a:r>
              <a:rPr lang="pt-PT" dirty="0" smtClean="0"/>
              <a:t>customerId	customerpwd</a:t>
            </a:r>
          </a:p>
          <a:p>
            <a:r>
              <a:rPr lang="pt-PT" dirty="0" smtClean="0"/>
              <a:t>firstName		lastName</a:t>
            </a:r>
          </a:p>
          <a:p>
            <a:r>
              <a:rPr lang="pt-PT" dirty="0" smtClean="0"/>
              <a:t>email		lastLoginDate</a:t>
            </a:r>
          </a:p>
          <a:p>
            <a:r>
              <a:rPr lang="pt-PT" dirty="0" smtClean="0"/>
              <a:t>mobile		status</a:t>
            </a:r>
          </a:p>
        </p:txBody>
      </p:sp>
      <p:sp>
        <p:nvSpPr>
          <p:cNvPr id="34" name="Text Placeholder 33">
            <a:extLst>
              <a:ext uri="{FF2B5EF4-FFF2-40B4-BE49-F238E27FC236}">
                <a16:creationId xmlns:a16="http://schemas.microsoft.com/office/drawing/2014/main" xmlns="" id="{4EAFB77E-6AC0-40EA-B7B1-41B3C03D52AC}"/>
              </a:ext>
            </a:extLst>
          </p:cNvPr>
          <p:cNvSpPr>
            <a:spLocks noGrp="1"/>
          </p:cNvSpPr>
          <p:nvPr>
            <p:ph type="body" sz="quarter" idx="39"/>
          </p:nvPr>
        </p:nvSpPr>
        <p:spPr>
          <a:xfrm>
            <a:off x="6884688" y="2788762"/>
            <a:ext cx="4866123" cy="412363"/>
          </a:xfrm>
        </p:spPr>
        <p:txBody>
          <a:bodyPr/>
          <a:lstStyle/>
          <a:p>
            <a:r>
              <a:rPr lang="pt-PT" dirty="0" smtClean="0"/>
              <a:t>Account</a:t>
            </a:r>
            <a:endParaRPr lang="pt-PT" dirty="0"/>
          </a:p>
        </p:txBody>
      </p:sp>
      <p:sp>
        <p:nvSpPr>
          <p:cNvPr id="35" name="Text Placeholder 34">
            <a:extLst>
              <a:ext uri="{FF2B5EF4-FFF2-40B4-BE49-F238E27FC236}">
                <a16:creationId xmlns:a16="http://schemas.microsoft.com/office/drawing/2014/main" xmlns="" id="{D7218539-4229-4A46-82EB-7CB11C69DC73}"/>
              </a:ext>
            </a:extLst>
          </p:cNvPr>
          <p:cNvSpPr>
            <a:spLocks noGrp="1"/>
          </p:cNvSpPr>
          <p:nvPr>
            <p:ph type="body" sz="quarter" idx="40"/>
          </p:nvPr>
        </p:nvSpPr>
        <p:spPr>
          <a:xfrm>
            <a:off x="6884689" y="3101094"/>
            <a:ext cx="4866123" cy="1418047"/>
          </a:xfrm>
        </p:spPr>
        <p:txBody>
          <a:bodyPr/>
          <a:lstStyle/>
          <a:p>
            <a:endParaRPr lang="pt-PT" dirty="0" smtClean="0"/>
          </a:p>
          <a:p>
            <a:r>
              <a:rPr lang="pt-PT" dirty="0" smtClean="0"/>
              <a:t>AccountId		accountNo</a:t>
            </a:r>
          </a:p>
          <a:p>
            <a:r>
              <a:rPr lang="pt-PT" dirty="0" smtClean="0"/>
              <a:t>accountType	openingBalance</a:t>
            </a:r>
          </a:p>
          <a:p>
            <a:r>
              <a:rPr lang="pt-PT" dirty="0" smtClean="0"/>
              <a:t>openingDate	status</a:t>
            </a:r>
          </a:p>
          <a:p>
            <a:r>
              <a:rPr lang="pt-PT" dirty="0" smtClean="0"/>
              <a:t>years		customerId</a:t>
            </a:r>
            <a:endParaRPr lang="pt-PT" dirty="0"/>
          </a:p>
        </p:txBody>
      </p:sp>
      <p:sp>
        <p:nvSpPr>
          <p:cNvPr id="36" name="Text Placeholder 35">
            <a:extLst>
              <a:ext uri="{FF2B5EF4-FFF2-40B4-BE49-F238E27FC236}">
                <a16:creationId xmlns:a16="http://schemas.microsoft.com/office/drawing/2014/main" xmlns="" id="{42042FD0-11D6-4128-B6DE-FC37FAA6972B}"/>
              </a:ext>
            </a:extLst>
          </p:cNvPr>
          <p:cNvSpPr>
            <a:spLocks noGrp="1"/>
          </p:cNvSpPr>
          <p:nvPr>
            <p:ph type="body" sz="quarter" idx="41"/>
          </p:nvPr>
        </p:nvSpPr>
        <p:spPr>
          <a:xfrm>
            <a:off x="6901288" y="4579767"/>
            <a:ext cx="4866123" cy="412363"/>
          </a:xfrm>
        </p:spPr>
        <p:txBody>
          <a:bodyPr/>
          <a:lstStyle/>
          <a:p>
            <a:r>
              <a:rPr lang="en-US" dirty="0" smtClean="0"/>
              <a:t>Transaction</a:t>
            </a:r>
            <a:endParaRPr lang="pt-PT" dirty="0"/>
          </a:p>
        </p:txBody>
      </p:sp>
      <p:sp>
        <p:nvSpPr>
          <p:cNvPr id="37" name="Text Placeholder 36">
            <a:extLst>
              <a:ext uri="{FF2B5EF4-FFF2-40B4-BE49-F238E27FC236}">
                <a16:creationId xmlns:a16="http://schemas.microsoft.com/office/drawing/2014/main" xmlns="" id="{AE7DF725-80FA-4D16-A0E5-C0416FCD6EBB}"/>
              </a:ext>
            </a:extLst>
          </p:cNvPr>
          <p:cNvSpPr>
            <a:spLocks noGrp="1"/>
          </p:cNvSpPr>
          <p:nvPr>
            <p:ph type="body" sz="quarter" idx="42"/>
          </p:nvPr>
        </p:nvSpPr>
        <p:spPr>
          <a:xfrm>
            <a:off x="6901288" y="4907937"/>
            <a:ext cx="4832922" cy="1623492"/>
          </a:xfrm>
        </p:spPr>
        <p:txBody>
          <a:bodyPr/>
          <a:lstStyle/>
          <a:p>
            <a:endParaRPr lang="pt-PT" dirty="0" smtClean="0"/>
          </a:p>
          <a:p>
            <a:r>
              <a:rPr lang="pt-PT" dirty="0" smtClean="0"/>
              <a:t>transactionId	amount</a:t>
            </a:r>
          </a:p>
          <a:p>
            <a:r>
              <a:rPr lang="pt-PT" dirty="0" smtClean="0"/>
              <a:t>Description	status</a:t>
            </a:r>
          </a:p>
          <a:p>
            <a:r>
              <a:rPr lang="pt-PT" dirty="0" smtClean="0"/>
              <a:t>transactionDate	transactionType</a:t>
            </a:r>
          </a:p>
          <a:p>
            <a:r>
              <a:rPr lang="pt-PT" dirty="0" smtClean="0"/>
              <a:t>customerId	fromAccountNo</a:t>
            </a:r>
          </a:p>
          <a:p>
            <a:r>
              <a:rPr lang="pt-PT" dirty="0" smtClean="0"/>
              <a:t>toAccountNo</a:t>
            </a:r>
            <a:endParaRPr lang="pt-PT" dirty="0"/>
          </a:p>
        </p:txBody>
      </p:sp>
      <p:sp>
        <p:nvSpPr>
          <p:cNvPr id="21" name="Retângulo 43">
            <a:extLst>
              <a:ext uri="{FF2B5EF4-FFF2-40B4-BE49-F238E27FC236}">
                <a16:creationId xmlns:a16="http://schemas.microsoft.com/office/drawing/2014/main" xmlns=""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a16="http://schemas.microsoft.com/office/drawing/2014/main" xmlns=""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9</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a16="http://schemas.microsoft.com/office/drawing/2014/main" xmlns=""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a16="http://schemas.microsoft.com/office/drawing/2014/main" xmlns=""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259</TotalTime>
  <Words>637</Words>
  <Application>Microsoft Office PowerPoint</Application>
  <PresentationFormat>Widescreen</PresentationFormat>
  <Paragraphs>183</Paragraphs>
  <Slides>19</Slides>
  <Notes>12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Calibri</vt:lpstr>
      <vt:lpstr>Estrangelo Edessa</vt:lpstr>
      <vt:lpstr>Georgia</vt:lpstr>
      <vt:lpstr>Mangal</vt:lpstr>
      <vt:lpstr>Verdana</vt:lpstr>
      <vt:lpstr>Wingdings</vt:lpstr>
      <vt:lpstr>Capgemini 2017_Cover slides</vt:lpstr>
      <vt:lpstr>Section slides</vt:lpstr>
      <vt:lpstr>Content Layouts</vt:lpstr>
      <vt:lpstr>Content and Image Layouts</vt:lpstr>
      <vt:lpstr> Khishore Kumar G B       Capgemini MIPL ,Chennai  27th July 2018  </vt:lpstr>
      <vt:lpstr>PowerPoint Presentation</vt:lpstr>
      <vt:lpstr>PowerPoint Presentation</vt:lpstr>
      <vt:lpstr>PowerPoint Presentation</vt:lpstr>
      <vt:lpstr>   </vt:lpstr>
      <vt:lpstr>PowerPoint Presentation</vt:lpstr>
      <vt:lpstr>PowerPoint Presentation</vt:lpstr>
      <vt:lpstr>Tables Used</vt:lpstr>
      <vt:lpstr>Tables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G B, Khishore Kumar</cp:lastModifiedBy>
  <cp:revision>71</cp:revision>
  <dcterms:created xsi:type="dcterms:W3CDTF">2017-10-18T10:34:16Z</dcterms:created>
  <dcterms:modified xsi:type="dcterms:W3CDTF">2018-07-27T10:59:28Z</dcterms:modified>
</cp:coreProperties>
</file>